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6" r:id="rId2"/>
    <p:sldId id="290" r:id="rId3"/>
    <p:sldId id="257" r:id="rId4"/>
    <p:sldId id="258" r:id="rId5"/>
    <p:sldId id="259" r:id="rId6"/>
    <p:sldId id="263" r:id="rId7"/>
    <p:sldId id="289" r:id="rId8"/>
    <p:sldId id="267" r:id="rId9"/>
    <p:sldId id="266" r:id="rId10"/>
    <p:sldId id="268" r:id="rId11"/>
    <p:sldId id="269" r:id="rId12"/>
    <p:sldId id="270" r:id="rId13"/>
    <p:sldId id="291" r:id="rId14"/>
    <p:sldId id="271" r:id="rId15"/>
    <p:sldId id="272" r:id="rId16"/>
    <p:sldId id="273" r:id="rId17"/>
    <p:sldId id="288" r:id="rId18"/>
    <p:sldId id="274" r:id="rId19"/>
    <p:sldId id="275" r:id="rId20"/>
    <p:sldId id="286" r:id="rId21"/>
    <p:sldId id="277" r:id="rId22"/>
    <p:sldId id="278" r:id="rId23"/>
    <p:sldId id="280" r:id="rId24"/>
    <p:sldId id="279" r:id="rId25"/>
    <p:sldId id="281" r:id="rId26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95A679C7-A99A-4A8C-8BE0-5855F1EC26AC}" type="datetimeFigureOut">
              <a:rPr lang="ar-IQ" smtClean="0"/>
              <a:t>7/17/1442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E43E77C5-5022-40B9-B955-1363A94D07F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01570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77C5-5022-40B9-B955-1363A94D07F1}" type="slidenum">
              <a:rPr lang="ar-IQ" smtClean="0"/>
              <a:t>11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5969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9C7B-A334-4B92-855A-E75FFA41715B}" type="datetimeFigureOut">
              <a:rPr lang="ar-IQ" smtClean="0"/>
              <a:t>7/17/1442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34E8-870B-4DB6-A1E0-07988F7D71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8438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9C7B-A334-4B92-855A-E75FFA41715B}" type="datetimeFigureOut">
              <a:rPr lang="ar-IQ" smtClean="0"/>
              <a:t>7/17/1442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34E8-870B-4DB6-A1E0-07988F7D71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87521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9C7B-A334-4B92-855A-E75FFA41715B}" type="datetimeFigureOut">
              <a:rPr lang="ar-IQ" smtClean="0"/>
              <a:t>7/17/1442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34E8-870B-4DB6-A1E0-07988F7D7194}" type="slidenum">
              <a:rPr lang="ar-IQ" smtClean="0"/>
              <a:t>‹#›</a:t>
            </a:fld>
            <a:endParaRPr lang="ar-IQ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063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9C7B-A334-4B92-855A-E75FFA41715B}" type="datetimeFigureOut">
              <a:rPr lang="ar-IQ" smtClean="0"/>
              <a:t>7/17/1442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34E8-870B-4DB6-A1E0-07988F7D71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92484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9C7B-A334-4B92-855A-E75FFA41715B}" type="datetimeFigureOut">
              <a:rPr lang="ar-IQ" smtClean="0"/>
              <a:t>7/17/1442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34E8-870B-4DB6-A1E0-07988F7D7194}" type="slidenum">
              <a:rPr lang="ar-IQ" smtClean="0"/>
              <a:t>‹#›</a:t>
            </a:fld>
            <a:endParaRPr lang="ar-IQ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3152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9C7B-A334-4B92-855A-E75FFA41715B}" type="datetimeFigureOut">
              <a:rPr lang="ar-IQ" smtClean="0"/>
              <a:t>7/17/1442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34E8-870B-4DB6-A1E0-07988F7D71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11856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9C7B-A334-4B92-855A-E75FFA41715B}" type="datetimeFigureOut">
              <a:rPr lang="ar-IQ" smtClean="0"/>
              <a:t>7/17/1442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34E8-870B-4DB6-A1E0-07988F7D71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40268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9C7B-A334-4B92-855A-E75FFA41715B}" type="datetimeFigureOut">
              <a:rPr lang="ar-IQ" smtClean="0"/>
              <a:t>7/17/1442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34E8-870B-4DB6-A1E0-07988F7D71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13631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9C7B-A334-4B92-855A-E75FFA41715B}" type="datetimeFigureOut">
              <a:rPr lang="ar-IQ" smtClean="0"/>
              <a:t>7/17/1442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34E8-870B-4DB6-A1E0-07988F7D71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36319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9C7B-A334-4B92-855A-E75FFA41715B}" type="datetimeFigureOut">
              <a:rPr lang="ar-IQ" smtClean="0"/>
              <a:t>7/17/1442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34E8-870B-4DB6-A1E0-07988F7D71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9590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9C7B-A334-4B92-855A-E75FFA41715B}" type="datetimeFigureOut">
              <a:rPr lang="ar-IQ" smtClean="0"/>
              <a:t>7/17/1442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34E8-870B-4DB6-A1E0-07988F7D71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1445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9C7B-A334-4B92-855A-E75FFA41715B}" type="datetimeFigureOut">
              <a:rPr lang="ar-IQ" smtClean="0"/>
              <a:t>7/17/1442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34E8-870B-4DB6-A1E0-07988F7D71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47724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9C7B-A334-4B92-855A-E75FFA41715B}" type="datetimeFigureOut">
              <a:rPr lang="ar-IQ" smtClean="0"/>
              <a:t>7/17/1442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34E8-870B-4DB6-A1E0-07988F7D71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5933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9C7B-A334-4B92-855A-E75FFA41715B}" type="datetimeFigureOut">
              <a:rPr lang="ar-IQ" smtClean="0"/>
              <a:t>7/17/1442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34E8-870B-4DB6-A1E0-07988F7D71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65698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9C7B-A334-4B92-855A-E75FFA41715B}" type="datetimeFigureOut">
              <a:rPr lang="ar-IQ" smtClean="0"/>
              <a:t>7/17/1442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34E8-870B-4DB6-A1E0-07988F7D71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0318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9C7B-A334-4B92-855A-E75FFA41715B}" type="datetimeFigureOut">
              <a:rPr lang="ar-IQ" smtClean="0"/>
              <a:t>7/17/1442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34E8-870B-4DB6-A1E0-07988F7D71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41565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79C7B-A334-4B92-855A-E75FFA41715B}" type="datetimeFigureOut">
              <a:rPr lang="ar-IQ" smtClean="0"/>
              <a:t>7/17/1442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FE034E8-870B-4DB6-A1E0-07988F7D71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28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81694" y="2401718"/>
            <a:ext cx="88985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Microcytic anemia</a:t>
            </a:r>
            <a:endParaRPr lang="en-US" sz="8000" b="1" cap="none" spc="0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3196" y="494850"/>
            <a:ext cx="10788438" cy="1287822"/>
            <a:chOff x="757269" y="629292"/>
            <a:chExt cx="10788438" cy="1287822"/>
          </a:xfrm>
        </p:grpSpPr>
        <p:sp>
          <p:nvSpPr>
            <p:cNvPr id="4" name="Rectangle 3"/>
            <p:cNvSpPr/>
            <p:nvPr/>
          </p:nvSpPr>
          <p:spPr>
            <a:xfrm>
              <a:off x="1880315" y="629292"/>
              <a:ext cx="8744755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2000" b="1" cap="none" spc="0" dirty="0" smtClean="0">
                  <a:ln/>
                  <a:solidFill>
                    <a:schemeClr val="accent4"/>
                  </a:solidFill>
                  <a:effectLst/>
                </a:rPr>
                <a:t>UNIVERSITY OF BASRA</a:t>
              </a:r>
            </a:p>
            <a:p>
              <a:pPr algn="ctr"/>
              <a:r>
                <a:rPr lang="en-US" sz="2000" b="1" dirty="0" smtClean="0">
                  <a:ln/>
                  <a:solidFill>
                    <a:schemeClr val="accent4"/>
                  </a:solidFill>
                </a:rPr>
                <a:t>COLLEGE OF MEDICINE</a:t>
              </a:r>
            </a:p>
            <a:p>
              <a:pPr algn="ctr"/>
              <a:r>
                <a:rPr lang="en-US" sz="2000" b="1" cap="none" spc="0" dirty="0" smtClean="0">
                  <a:ln/>
                  <a:solidFill>
                    <a:schemeClr val="accent4"/>
                  </a:solidFill>
                  <a:effectLst/>
                </a:rPr>
                <a:t>DEPARTMENT OF PATHOLOGY AND FORENSIC</a:t>
              </a:r>
              <a:r>
                <a:rPr lang="en-US" sz="2000" b="1" dirty="0" smtClean="0">
                  <a:ln/>
                  <a:solidFill>
                    <a:schemeClr val="accent4"/>
                  </a:solidFill>
                </a:rPr>
                <a:t>  Medicine</a:t>
              </a:r>
              <a:endParaRPr lang="en-US" sz="2000" b="1" cap="none" spc="0" dirty="0" smtClean="0">
                <a:ln/>
                <a:solidFill>
                  <a:schemeClr val="accent4"/>
                </a:solidFill>
                <a:effectLst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7269" y="725278"/>
              <a:ext cx="1274221" cy="119183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41037" r="41037"/>
            <a:stretch/>
          </p:blipFill>
          <p:spPr>
            <a:xfrm>
              <a:off x="10293617" y="629292"/>
              <a:ext cx="1252090" cy="1191837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2743798" y="4807074"/>
            <a:ext cx="61511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rgbClr val="FF0000"/>
                </a:solidFill>
                <a:effectLst/>
              </a:rPr>
              <a:t>Dr. </a:t>
            </a:r>
            <a:r>
              <a:rPr lang="en-US" sz="4000" b="1" cap="none" spc="0" dirty="0" err="1" smtClean="0">
                <a:ln/>
                <a:solidFill>
                  <a:srgbClr val="FF0000"/>
                </a:solidFill>
                <a:effectLst/>
              </a:rPr>
              <a:t>Ala’a</a:t>
            </a:r>
            <a:r>
              <a:rPr lang="en-US" sz="40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4000" b="1" cap="none" spc="0" dirty="0" err="1" smtClean="0">
                <a:ln/>
                <a:solidFill>
                  <a:srgbClr val="FF0000"/>
                </a:solidFill>
                <a:effectLst/>
              </a:rPr>
              <a:t>A.Razak</a:t>
            </a:r>
            <a:r>
              <a:rPr lang="en-US" sz="40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4000" b="1" cap="none" spc="0" dirty="0" err="1" smtClean="0">
                <a:ln/>
                <a:solidFill>
                  <a:srgbClr val="FF0000"/>
                </a:solidFill>
                <a:effectLst/>
              </a:rPr>
              <a:t>Abood</a:t>
            </a:r>
            <a:endParaRPr lang="en-US" sz="4000" b="1" cap="none" spc="0" dirty="0" smtClean="0">
              <a:ln/>
              <a:solidFill>
                <a:srgbClr val="FF0000"/>
              </a:solidFill>
              <a:effectLst/>
            </a:endParaRPr>
          </a:p>
          <a:p>
            <a:pPr algn="ctr"/>
            <a:r>
              <a:rPr lang="en-US" sz="3200" b="1" dirty="0" smtClean="0">
                <a:ln/>
                <a:solidFill>
                  <a:srgbClr val="FF0000"/>
                </a:solidFill>
              </a:rPr>
              <a:t>Iraqi Board of </a:t>
            </a:r>
            <a:r>
              <a:rPr lang="en-US" sz="3200" b="1" dirty="0" err="1" smtClean="0">
                <a:ln/>
                <a:solidFill>
                  <a:srgbClr val="FF0000"/>
                </a:solidFill>
              </a:rPr>
              <a:t>Haematopathology</a:t>
            </a:r>
            <a:endParaRPr lang="en-US" sz="3200" b="1" cap="none" spc="0" dirty="0" smtClean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6877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619" y="221672"/>
            <a:ext cx="781396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Lab findings of Iron deficiency:  </a:t>
            </a:r>
            <a:endParaRPr lang="ar-IQ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2510" y="1180191"/>
            <a:ext cx="944879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Low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4DB3"/>
                </a:solidFill>
                <a:latin typeface="Swiss721BT-BoldItalic"/>
              </a:rPr>
              <a:t>Red </a:t>
            </a:r>
            <a:r>
              <a:rPr lang="en-US" sz="2400" b="1" dirty="0" smtClean="0">
                <a:solidFill>
                  <a:srgbClr val="004DB3"/>
                </a:solidFill>
                <a:latin typeface="Swiss721BT-BoldItalic"/>
              </a:rPr>
              <a:t>cell indices </a:t>
            </a:r>
            <a:r>
              <a:rPr lang="en-US" sz="2400" b="1" dirty="0">
                <a:solidFill>
                  <a:srgbClr val="004DB3"/>
                </a:solidFill>
                <a:latin typeface="Swiss721BT-BoldItalic"/>
              </a:rPr>
              <a:t>and </a:t>
            </a:r>
            <a:r>
              <a:rPr lang="en-US" sz="2400" b="1" dirty="0" smtClean="0">
                <a:solidFill>
                  <a:srgbClr val="004DB3"/>
                </a:solidFill>
                <a:latin typeface="Swiss721BT-BoldItalic"/>
              </a:rPr>
              <a:t>blood film</a:t>
            </a:r>
          </a:p>
          <a:p>
            <a:pPr algn="justLow"/>
            <a:endParaRPr lang="en-US" sz="2400" b="1" dirty="0" smtClean="0">
              <a:solidFill>
                <a:srgbClr val="004DB3"/>
              </a:solidFill>
              <a:latin typeface="Swiss721BT-BoldItalic"/>
            </a:endParaRPr>
          </a:p>
          <a:p>
            <a:pPr marL="342900" indent="-342900" algn="justLow"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  <a:latin typeface="AGaramondPro-Regular"/>
              </a:rPr>
              <a:t>The blood film shows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ramondPro-Regular"/>
              </a:rPr>
              <a:t>hypochromic microcytic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ramondPro-Regular"/>
              </a:rPr>
              <a:t>cells </a:t>
            </a:r>
            <a:r>
              <a:rPr lang="en-US" sz="2400" dirty="0">
                <a:solidFill>
                  <a:srgbClr val="000000"/>
                </a:solidFill>
                <a:latin typeface="AGaramondPro-Regular"/>
              </a:rPr>
              <a:t>with occasional target cells </a:t>
            </a:r>
            <a:r>
              <a:rPr lang="en-US" sz="2400" dirty="0" smtClean="0">
                <a:solidFill>
                  <a:srgbClr val="000000"/>
                </a:solidFill>
                <a:latin typeface="AGaramondPro-Regular"/>
              </a:rPr>
              <a:t>and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pencil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shaped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poikilocytes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Low"/>
            <a:r>
              <a:rPr lang="en-US" sz="2400" dirty="0" smtClean="0"/>
              <a:t> </a:t>
            </a:r>
          </a:p>
          <a:p>
            <a:pPr algn="justLow"/>
            <a:endParaRPr lang="ar-IQ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128" y="3158836"/>
            <a:ext cx="6220690" cy="3602181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52399" y="0"/>
            <a:ext cx="9005457" cy="1205345"/>
          </a:xfrm>
          <a:prstGeom prst="horizontalScroll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043055" y="4558145"/>
            <a:ext cx="526472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479972" y="4613556"/>
            <a:ext cx="526472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580906" y="5182462"/>
            <a:ext cx="706582" cy="6927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551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687" y="183167"/>
            <a:ext cx="95872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4DB3"/>
                </a:solidFill>
                <a:latin typeface="Swiss721BT-BoldItalic"/>
              </a:rPr>
              <a:t>Bone </a:t>
            </a:r>
            <a:r>
              <a:rPr lang="en-US" sz="2400" b="1" dirty="0" smtClean="0">
                <a:solidFill>
                  <a:srgbClr val="004DB3"/>
                </a:solidFill>
                <a:latin typeface="Swiss721BT-BoldItalic"/>
              </a:rPr>
              <a:t>marrow iron</a:t>
            </a:r>
          </a:p>
          <a:p>
            <a:endParaRPr lang="en-US" sz="2400" b="1" dirty="0">
              <a:solidFill>
                <a:srgbClr val="004DB3"/>
              </a:solidFill>
              <a:latin typeface="Swiss721BT-BoldItalic"/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  <a:latin typeface="AGaramondPro-Regular"/>
              </a:rPr>
              <a:t>In </a:t>
            </a:r>
            <a:r>
              <a:rPr lang="en-US" sz="2400" dirty="0">
                <a:solidFill>
                  <a:srgbClr val="000000"/>
                </a:solidFill>
                <a:latin typeface="AGaramondPro-Regular"/>
              </a:rPr>
              <a:t>iron </a:t>
            </a:r>
            <a:r>
              <a:rPr lang="en-US" sz="2400" dirty="0" smtClean="0">
                <a:solidFill>
                  <a:srgbClr val="000000"/>
                </a:solidFill>
                <a:latin typeface="AGaramondPro-Regular"/>
              </a:rPr>
              <a:t>deficiency </a:t>
            </a:r>
            <a:r>
              <a:rPr lang="en-US" sz="2400" dirty="0" err="1">
                <a:solidFill>
                  <a:srgbClr val="000000"/>
                </a:solidFill>
                <a:latin typeface="AGaramondPro-Regular"/>
              </a:rPr>
              <a:t>anaemia</a:t>
            </a:r>
            <a:r>
              <a:rPr lang="en-US" sz="2400" dirty="0">
                <a:solidFill>
                  <a:srgbClr val="000000"/>
                </a:solidFill>
                <a:latin typeface="AGaramondPro-Regular"/>
              </a:rPr>
              <a:t> there is a complete absence of </a:t>
            </a:r>
            <a:r>
              <a:rPr lang="en-US" sz="2400" dirty="0" smtClean="0">
                <a:solidFill>
                  <a:srgbClr val="000000"/>
                </a:solidFill>
                <a:latin typeface="AGaramondPro-Regular"/>
              </a:rPr>
              <a:t>iron from </a:t>
            </a:r>
            <a:r>
              <a:rPr lang="en-US" sz="2400" dirty="0">
                <a:solidFill>
                  <a:srgbClr val="000000"/>
                </a:solidFill>
                <a:latin typeface="AGaramondPro-Regular"/>
              </a:rPr>
              <a:t>stores (macrophages) and from </a:t>
            </a:r>
            <a:r>
              <a:rPr lang="en-US" sz="2400" dirty="0" smtClean="0">
                <a:solidFill>
                  <a:srgbClr val="000000"/>
                </a:solidFill>
                <a:latin typeface="AGaramondPro-Regular"/>
              </a:rPr>
              <a:t>developing erythroblasts. </a:t>
            </a:r>
          </a:p>
          <a:p>
            <a:endParaRPr lang="en-US" sz="2400" dirty="0" smtClean="0">
              <a:solidFill>
                <a:srgbClr val="000000"/>
              </a:solidFill>
              <a:latin typeface="AGaramondPro-Regular"/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  <a:latin typeface="AGaramondPro-Regular"/>
              </a:rPr>
              <a:t> The erythroblasts </a:t>
            </a:r>
            <a:r>
              <a:rPr lang="en-US" sz="2400" dirty="0">
                <a:solidFill>
                  <a:srgbClr val="000000"/>
                </a:solidFill>
                <a:latin typeface="AGaramondPro-Regular"/>
              </a:rPr>
              <a:t>are </a:t>
            </a:r>
            <a:r>
              <a:rPr lang="en-US" sz="2400" dirty="0" smtClean="0">
                <a:solidFill>
                  <a:srgbClr val="000000"/>
                </a:solidFill>
                <a:latin typeface="AGaramondPro-Regular"/>
              </a:rPr>
              <a:t>small and </a:t>
            </a:r>
            <a:r>
              <a:rPr lang="en-US" sz="2400" dirty="0">
                <a:solidFill>
                  <a:srgbClr val="000000"/>
                </a:solidFill>
                <a:latin typeface="AGaramondPro-Regular"/>
              </a:rPr>
              <a:t>have a ragged cytoplasm</a:t>
            </a:r>
            <a:r>
              <a:rPr lang="en-US" sz="2400" dirty="0" smtClean="0">
                <a:solidFill>
                  <a:srgbClr val="000000"/>
                </a:solidFill>
                <a:latin typeface="AGaramondPro-Regular"/>
              </a:rPr>
              <a:t>.</a:t>
            </a:r>
            <a:endParaRPr lang="en-US" sz="2400" dirty="0">
              <a:solidFill>
                <a:srgbClr val="000000"/>
              </a:solidFill>
              <a:latin typeface="AGaramondPro-Regula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158" y="2601049"/>
            <a:ext cx="3698882" cy="35226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159" y="2601050"/>
            <a:ext cx="3698882" cy="35226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46158" y="6233267"/>
            <a:ext cx="3463707" cy="554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Normal B.M iron store</a:t>
            </a:r>
            <a:endParaRPr lang="ar-IQ" dirty="0"/>
          </a:p>
        </p:txBody>
      </p:sp>
      <p:sp>
        <p:nvSpPr>
          <p:cNvPr id="7" name="Rectangle 6"/>
          <p:cNvSpPr/>
          <p:nvPr/>
        </p:nvSpPr>
        <p:spPr>
          <a:xfrm>
            <a:off x="5701286" y="6233263"/>
            <a:ext cx="3463707" cy="554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Deficient iron stores in B.M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326879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072" y="404521"/>
            <a:ext cx="111390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 smtClean="0">
                <a:solidFill>
                  <a:srgbClr val="004DB3"/>
                </a:solidFill>
                <a:latin typeface="Swiss721BT-BoldItalic"/>
              </a:rPr>
              <a:t>Serum iron and total iron - </a:t>
            </a:r>
            <a:r>
              <a:rPr lang="en-US" sz="2400" b="1" dirty="0" smtClean="0">
                <a:solidFill>
                  <a:srgbClr val="004DB3"/>
                </a:solidFill>
                <a:latin typeface="Swiss721BT-BoldItalic"/>
              </a:rPr>
              <a:t>binding capacity</a:t>
            </a:r>
          </a:p>
          <a:p>
            <a:endParaRPr lang="en-US" sz="2400" b="1" dirty="0" smtClean="0">
              <a:solidFill>
                <a:srgbClr val="004DB3"/>
              </a:solidFill>
              <a:latin typeface="Swiss721BT-BoldItalic"/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  <a:latin typeface="AGaramondPro-Regular"/>
              </a:rPr>
              <a:t>The serum iron falls and</a:t>
            </a:r>
          </a:p>
          <a:p>
            <a:endParaRPr lang="en-US" sz="2400" dirty="0" smtClean="0">
              <a:solidFill>
                <a:srgbClr val="000000"/>
              </a:solidFill>
              <a:latin typeface="AGaramondPro-Regular"/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  <a:latin typeface="AGaramondPro-Regular"/>
              </a:rPr>
              <a:t> total iron - binding capacity (TIBC) rises.</a:t>
            </a:r>
            <a:endParaRPr lang="ar-IQ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56" y="4455469"/>
            <a:ext cx="8876299" cy="22778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489" y="2857069"/>
            <a:ext cx="110282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4DB3"/>
                </a:solidFill>
                <a:latin typeface="Swiss721BT-BoldItalic"/>
              </a:rPr>
              <a:t>Serum </a:t>
            </a:r>
            <a:r>
              <a:rPr lang="en-US" sz="2400" b="1" dirty="0" smtClean="0">
                <a:solidFill>
                  <a:srgbClr val="004DB3"/>
                </a:solidFill>
                <a:latin typeface="Swiss721BT-BoldItalic"/>
              </a:rPr>
              <a:t>ferritin</a:t>
            </a:r>
          </a:p>
          <a:p>
            <a:endParaRPr lang="en-US" sz="2400" b="1" i="1" dirty="0" smtClean="0">
              <a:solidFill>
                <a:srgbClr val="004DB3"/>
              </a:solidFill>
              <a:latin typeface="Swiss721BT-BoldItalic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GaramondPro-Regular"/>
              </a:rPr>
              <a:t>- In </a:t>
            </a:r>
            <a:r>
              <a:rPr lang="en-US" sz="2400" dirty="0">
                <a:solidFill>
                  <a:srgbClr val="000000"/>
                </a:solidFill>
                <a:latin typeface="AGaramondPro-Regular"/>
              </a:rPr>
              <a:t>iron </a:t>
            </a:r>
            <a:r>
              <a:rPr lang="en-US" sz="2400" dirty="0" smtClean="0">
                <a:solidFill>
                  <a:srgbClr val="000000"/>
                </a:solidFill>
                <a:latin typeface="AGaramondPro-Regular"/>
              </a:rPr>
              <a:t>deficiency </a:t>
            </a:r>
            <a:r>
              <a:rPr lang="en-US" sz="2400" dirty="0" err="1">
                <a:solidFill>
                  <a:srgbClr val="000000"/>
                </a:solidFill>
                <a:latin typeface="AGaramondPro-Regular"/>
              </a:rPr>
              <a:t>anaemia</a:t>
            </a:r>
            <a:r>
              <a:rPr lang="en-US" sz="2400" dirty="0">
                <a:solidFill>
                  <a:srgbClr val="000000"/>
                </a:solidFill>
                <a:latin typeface="AGaramondPro-Regular"/>
              </a:rPr>
              <a:t> the serum </a:t>
            </a:r>
            <a:r>
              <a:rPr lang="en-US" sz="2400" dirty="0" smtClean="0">
                <a:solidFill>
                  <a:srgbClr val="000000"/>
                </a:solidFill>
                <a:latin typeface="AGaramondPro-Regular"/>
              </a:rPr>
              <a:t>ferritin is very low.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1629991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12" y="512184"/>
            <a:ext cx="2686050" cy="17049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51710" y="2593355"/>
            <a:ext cx="9448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Low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4DB3"/>
                </a:solidFill>
                <a:latin typeface="Swiss721BT-BoldItalic"/>
              </a:rPr>
              <a:t>Enumerate causes of raised serum ferritin </a:t>
            </a:r>
            <a:endParaRPr lang="en-US" sz="2400" dirty="0" smtClean="0"/>
          </a:p>
          <a:p>
            <a:pPr algn="justLow"/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176506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17204"/>
            <a:ext cx="11554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4DB3"/>
                </a:solidFill>
                <a:latin typeface="Swiss721BT-Bold"/>
              </a:rPr>
              <a:t>Investigation of the </a:t>
            </a:r>
            <a:r>
              <a:rPr lang="en-US" sz="2400" b="1" dirty="0" smtClean="0">
                <a:solidFill>
                  <a:srgbClr val="004DB3"/>
                </a:solidFill>
                <a:latin typeface="Swiss721BT-Bold"/>
              </a:rPr>
              <a:t>cause </a:t>
            </a:r>
            <a:r>
              <a:rPr lang="en-US" sz="2400" b="1" dirty="0">
                <a:solidFill>
                  <a:srgbClr val="004DB3"/>
                </a:solidFill>
                <a:latin typeface="Swiss721BT-Bold"/>
              </a:rPr>
              <a:t>of </a:t>
            </a:r>
            <a:r>
              <a:rPr lang="en-US" sz="2400" b="1" dirty="0" smtClean="0">
                <a:solidFill>
                  <a:srgbClr val="004DB3"/>
                </a:solidFill>
                <a:latin typeface="Swiss721BT-Bold"/>
              </a:rPr>
              <a:t>iron deficiency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945" y="1080655"/>
            <a:ext cx="7051964" cy="538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23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46"/>
            <a:ext cx="12192000" cy="69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86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455" y="1337284"/>
            <a:ext cx="861752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b="1" dirty="0" smtClean="0"/>
              <a:t>One </a:t>
            </a:r>
            <a:r>
              <a:rPr lang="en-US" sz="2800" b="1" dirty="0"/>
              <a:t>of the most common </a:t>
            </a:r>
            <a:r>
              <a:rPr lang="en-US" sz="2800" b="1" dirty="0" err="1"/>
              <a:t>anaemias</a:t>
            </a:r>
            <a:r>
              <a:rPr lang="en-US" sz="2800" b="1" dirty="0"/>
              <a:t> occurs </a:t>
            </a:r>
            <a:r>
              <a:rPr lang="en-US" sz="2800" b="1" dirty="0" smtClean="0"/>
              <a:t>in patients </a:t>
            </a:r>
            <a:r>
              <a:rPr lang="en-US" sz="2800" b="1" dirty="0"/>
              <a:t>with a variety of chronic </a:t>
            </a:r>
            <a:r>
              <a:rPr lang="en-US" sz="2800" b="1" dirty="0" smtClean="0"/>
              <a:t>inflammatory and malignant diseases.</a:t>
            </a:r>
            <a:endParaRPr lang="ar-IQ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2620" y="221672"/>
            <a:ext cx="2964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Definition:</a:t>
            </a:r>
            <a:endParaRPr lang="ar-IQ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52400" y="-27709"/>
            <a:ext cx="3574474" cy="1205345"/>
          </a:xfrm>
          <a:prstGeom prst="horizontalScroll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08205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893" y="1593278"/>
            <a:ext cx="5980979" cy="48490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2620" y="387932"/>
            <a:ext cx="29648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Causes:</a:t>
            </a:r>
            <a:endParaRPr lang="ar-IQ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52400" y="138551"/>
            <a:ext cx="3574474" cy="1205345"/>
          </a:xfrm>
          <a:prstGeom prst="horizontalScroll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96281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593277"/>
            <a:ext cx="9296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 smtClean="0">
              <a:latin typeface="AGaramondPro-Regular"/>
            </a:endParaRPr>
          </a:p>
          <a:p>
            <a:pPr marL="285750" indent="-285750" algn="just">
              <a:buFontTx/>
              <a:buChar char="-"/>
            </a:pPr>
            <a:r>
              <a:rPr lang="en-US" sz="2800" b="1" dirty="0" smtClean="0">
                <a:latin typeface="AGaramondPro-Regular"/>
              </a:rPr>
              <a:t>decreased </a:t>
            </a:r>
            <a:r>
              <a:rPr lang="en-US" sz="2800" b="1" dirty="0">
                <a:latin typeface="AGaramondPro-Regular"/>
              </a:rPr>
              <a:t>release of iron from </a:t>
            </a:r>
            <a:r>
              <a:rPr lang="en-US" sz="2800" b="1" dirty="0" smtClean="0">
                <a:latin typeface="AGaramondPro-Regular"/>
              </a:rPr>
              <a:t>macrophages to </a:t>
            </a:r>
            <a:r>
              <a:rPr lang="en-US" sz="2800" b="1" dirty="0">
                <a:latin typeface="AGaramondPro-Regular"/>
              </a:rPr>
              <a:t>plasma because of raised serum </a:t>
            </a:r>
            <a:r>
              <a:rPr lang="en-US" sz="2800" b="1" dirty="0" err="1" smtClean="0">
                <a:latin typeface="AGaramondPro-Regular"/>
              </a:rPr>
              <a:t>hepcidin</a:t>
            </a:r>
            <a:r>
              <a:rPr lang="en-US" sz="2800" b="1" dirty="0" smtClean="0">
                <a:latin typeface="AGaramondPro-Regular"/>
              </a:rPr>
              <a:t> levels,</a:t>
            </a:r>
          </a:p>
          <a:p>
            <a:pPr marL="285750" indent="-285750" algn="just">
              <a:buFontTx/>
              <a:buChar char="-"/>
            </a:pPr>
            <a:r>
              <a:rPr lang="en-US" sz="2800" b="1" dirty="0" smtClean="0">
                <a:latin typeface="AGaramondPro-Regular"/>
              </a:rPr>
              <a:t>reduced </a:t>
            </a:r>
            <a:r>
              <a:rPr lang="en-US" sz="2800" b="1" dirty="0">
                <a:latin typeface="AGaramondPro-Regular"/>
              </a:rPr>
              <a:t>red cell </a:t>
            </a:r>
            <a:r>
              <a:rPr lang="en-US" sz="2800" b="1" dirty="0" smtClean="0">
                <a:latin typeface="AGaramondPro-Regular"/>
              </a:rPr>
              <a:t>lifespan</a:t>
            </a:r>
          </a:p>
          <a:p>
            <a:pPr marL="285750" indent="-285750" algn="just">
              <a:buFontTx/>
              <a:buChar char="-"/>
            </a:pPr>
            <a:r>
              <a:rPr lang="en-US" sz="2800" b="1" dirty="0" smtClean="0">
                <a:latin typeface="AGaramondPro-Regular"/>
              </a:rPr>
              <a:t>and </a:t>
            </a:r>
            <a:r>
              <a:rPr lang="en-US" sz="2800" b="1" dirty="0">
                <a:latin typeface="AGaramondPro-Regular"/>
              </a:rPr>
              <a:t>an </a:t>
            </a:r>
            <a:r>
              <a:rPr lang="en-US" sz="2800" b="1" dirty="0" smtClean="0">
                <a:latin typeface="AGaramondPro-Regular"/>
              </a:rPr>
              <a:t>inadequate </a:t>
            </a:r>
            <a:r>
              <a:rPr lang="en-US" sz="2800" b="1" dirty="0"/>
              <a:t>erythropoietin response to </a:t>
            </a:r>
            <a:r>
              <a:rPr lang="en-US" sz="2800" b="1" dirty="0" err="1"/>
              <a:t>anaemia</a:t>
            </a:r>
            <a:r>
              <a:rPr lang="en-US" sz="2800" b="1" dirty="0"/>
              <a:t> caused by </a:t>
            </a:r>
            <a:r>
              <a:rPr lang="en-US" sz="2800" b="1" dirty="0" smtClean="0"/>
              <a:t>the effects </a:t>
            </a:r>
            <a:r>
              <a:rPr lang="en-US" sz="2800" b="1" dirty="0"/>
              <a:t>of cytokines such as IL - 1 and </a:t>
            </a:r>
            <a:r>
              <a:rPr lang="en-US" sz="2800" b="1" dirty="0" err="1"/>
              <a:t>tumour</a:t>
            </a:r>
            <a:r>
              <a:rPr lang="en-US" sz="2800" b="1" dirty="0"/>
              <a:t> </a:t>
            </a:r>
            <a:r>
              <a:rPr lang="en-US" sz="2800" b="1" dirty="0" smtClean="0"/>
              <a:t>necrosis factor </a:t>
            </a:r>
            <a:r>
              <a:rPr lang="en-US" sz="2800" b="1" dirty="0"/>
              <a:t>(TNF) on erythropoiesis.</a:t>
            </a:r>
          </a:p>
          <a:p>
            <a:endParaRPr lang="ar-IQ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12619" y="387932"/>
            <a:ext cx="31602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Pathogenesis:</a:t>
            </a:r>
            <a:endParaRPr lang="ar-IQ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52400" y="138551"/>
            <a:ext cx="3810000" cy="1205345"/>
          </a:xfrm>
          <a:prstGeom prst="horizontalScroll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28765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2617" y="1208121"/>
            <a:ext cx="942109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latin typeface="AGaramondPro-Regular"/>
            </a:endParaRPr>
          </a:p>
          <a:p>
            <a:pPr algn="just"/>
            <a:r>
              <a:rPr lang="en-US" sz="2800" b="1" dirty="0">
                <a:latin typeface="AGaramondPro-Bold"/>
              </a:rPr>
              <a:t>1 </a:t>
            </a:r>
            <a:r>
              <a:rPr lang="en-US" sz="2800" b="1" dirty="0" smtClean="0">
                <a:latin typeface="AGaramondPro-Bold"/>
              </a:rPr>
              <a:t>- </a:t>
            </a:r>
            <a:r>
              <a:rPr lang="en-US" sz="3200" b="1" dirty="0" smtClean="0">
                <a:latin typeface="AGaramondPro-Regular"/>
              </a:rPr>
              <a:t>Normochromic</a:t>
            </a:r>
            <a:r>
              <a:rPr lang="en-US" sz="3200" b="1" dirty="0">
                <a:latin typeface="AGaramondPro-Regular"/>
              </a:rPr>
              <a:t>, normocytic or mildly </a:t>
            </a:r>
            <a:r>
              <a:rPr lang="en-US" sz="3200" b="1" dirty="0" smtClean="0">
                <a:latin typeface="AGaramondPro-Regular"/>
              </a:rPr>
              <a:t>hypochromic (MCV </a:t>
            </a:r>
            <a:r>
              <a:rPr lang="en-US" sz="3200" b="1" dirty="0">
                <a:latin typeface="AGaramondPro-Regular"/>
              </a:rPr>
              <a:t>rarely </a:t>
            </a:r>
            <a:r>
              <a:rPr lang="en-US" sz="3200" b="1" dirty="0">
                <a:latin typeface="SymbolNew-Medium"/>
              </a:rPr>
              <a:t>&lt; </a:t>
            </a:r>
            <a:r>
              <a:rPr lang="en-US" sz="3200" b="1" dirty="0">
                <a:latin typeface="AGaramondPro-Regular"/>
              </a:rPr>
              <a:t>75 </a:t>
            </a:r>
            <a:r>
              <a:rPr lang="en-US" sz="3200" b="1" dirty="0" err="1">
                <a:latin typeface="AGaramondPro-Regular"/>
              </a:rPr>
              <a:t>fL</a:t>
            </a:r>
            <a:r>
              <a:rPr lang="en-US" sz="3200" b="1" dirty="0">
                <a:latin typeface="AGaramondPro-Regular"/>
              </a:rPr>
              <a:t>) indices and red </a:t>
            </a:r>
            <a:r>
              <a:rPr lang="en-US" sz="3200" b="1" dirty="0" smtClean="0">
                <a:latin typeface="AGaramondPro-Regular"/>
              </a:rPr>
              <a:t>cell morphology.</a:t>
            </a:r>
          </a:p>
          <a:p>
            <a:pPr algn="just"/>
            <a:endParaRPr lang="en-US" sz="3200" b="1" dirty="0">
              <a:latin typeface="AGaramondPro-Regular"/>
            </a:endParaRPr>
          </a:p>
          <a:p>
            <a:pPr algn="just"/>
            <a:r>
              <a:rPr lang="en-US" sz="3200" b="1" dirty="0">
                <a:latin typeface="AGaramondPro-Bold"/>
              </a:rPr>
              <a:t>2 </a:t>
            </a:r>
            <a:r>
              <a:rPr lang="en-US" sz="3200" b="1" dirty="0" smtClean="0">
                <a:latin typeface="AGaramondPro-Bold"/>
              </a:rPr>
              <a:t>- </a:t>
            </a:r>
            <a:r>
              <a:rPr lang="en-US" sz="3200" b="1" dirty="0" smtClean="0">
                <a:latin typeface="AGaramondPro-Regular"/>
              </a:rPr>
              <a:t>Mild </a:t>
            </a:r>
            <a:r>
              <a:rPr lang="en-US" sz="3200" b="1" dirty="0">
                <a:latin typeface="AGaramondPro-Regular"/>
              </a:rPr>
              <a:t>and non - progressive </a:t>
            </a:r>
            <a:r>
              <a:rPr lang="en-US" sz="3200" b="1" dirty="0" err="1">
                <a:latin typeface="AGaramondPro-Regular"/>
              </a:rPr>
              <a:t>anaemia</a:t>
            </a:r>
            <a:r>
              <a:rPr lang="en-US" sz="3200" b="1" dirty="0">
                <a:latin typeface="AGaramondPro-Regular"/>
              </a:rPr>
              <a:t> (</a:t>
            </a:r>
            <a:r>
              <a:rPr lang="en-US" sz="3200" b="1" dirty="0" err="1" smtClean="0">
                <a:latin typeface="AGaramondPro-Regular"/>
              </a:rPr>
              <a:t>haemoglobin</a:t>
            </a:r>
            <a:r>
              <a:rPr lang="en-US" sz="3200" b="1" dirty="0" smtClean="0">
                <a:latin typeface="AGaramondPro-Regular"/>
              </a:rPr>
              <a:t> rarely </a:t>
            </a:r>
            <a:r>
              <a:rPr lang="en-US" sz="3200" b="1" dirty="0">
                <a:latin typeface="SymbolNew-Medium"/>
              </a:rPr>
              <a:t>&lt; </a:t>
            </a:r>
            <a:r>
              <a:rPr lang="en-US" sz="3200" b="1" dirty="0">
                <a:latin typeface="AGaramondPro-Regular"/>
              </a:rPr>
              <a:t>9.0 </a:t>
            </a:r>
            <a:r>
              <a:rPr lang="en-US" sz="3200" b="1" dirty="0" smtClean="0">
                <a:latin typeface="AGaramondPro-Regular"/>
              </a:rPr>
              <a:t>g/</a:t>
            </a:r>
            <a:r>
              <a:rPr lang="en-US" sz="3200" b="1" dirty="0" err="1" smtClean="0">
                <a:latin typeface="AGaramondPro-Regular"/>
              </a:rPr>
              <a:t>dL</a:t>
            </a:r>
            <a:r>
              <a:rPr lang="en-US" sz="3200" b="1" dirty="0" smtClean="0">
                <a:latin typeface="AGaramondPro-Regular"/>
              </a:rPr>
              <a:t>).</a:t>
            </a:r>
          </a:p>
          <a:p>
            <a:pPr algn="just"/>
            <a:endParaRPr lang="en-US" sz="3200" b="1" dirty="0">
              <a:latin typeface="AGaramondPro-Regular"/>
            </a:endParaRPr>
          </a:p>
          <a:p>
            <a:pPr algn="just"/>
            <a:r>
              <a:rPr lang="en-US" sz="3200" b="1" dirty="0">
                <a:latin typeface="AGaramondPro-Bold"/>
              </a:rPr>
              <a:t>3 </a:t>
            </a:r>
            <a:r>
              <a:rPr lang="en-US" sz="3200" b="1" dirty="0" smtClean="0">
                <a:latin typeface="AGaramondPro-Bold"/>
              </a:rPr>
              <a:t>- </a:t>
            </a:r>
            <a:r>
              <a:rPr lang="en-US" sz="3200" b="1" dirty="0" smtClean="0">
                <a:latin typeface="AGaramondPro-Regular"/>
              </a:rPr>
              <a:t>Both </a:t>
            </a:r>
            <a:r>
              <a:rPr lang="en-US" sz="3200" b="1" dirty="0">
                <a:latin typeface="AGaramondPro-Regular"/>
              </a:rPr>
              <a:t>the serum iron and TIBC are reduced</a:t>
            </a:r>
            <a:r>
              <a:rPr lang="en-US" sz="3200" b="1" dirty="0" smtClean="0">
                <a:latin typeface="AGaramondPro-Regular"/>
              </a:rPr>
              <a:t>.</a:t>
            </a:r>
          </a:p>
          <a:p>
            <a:pPr algn="just"/>
            <a:endParaRPr lang="en-US" sz="3200" b="1" dirty="0">
              <a:latin typeface="AGaramondPro-Regular"/>
            </a:endParaRPr>
          </a:p>
          <a:p>
            <a:pPr algn="just"/>
            <a:r>
              <a:rPr lang="en-US" sz="3200" b="1" dirty="0">
                <a:latin typeface="AGaramondPro-Bold"/>
              </a:rPr>
              <a:t>4 </a:t>
            </a:r>
            <a:r>
              <a:rPr lang="en-US" sz="3200" b="1" dirty="0" smtClean="0">
                <a:latin typeface="AGaramondPro-Bold"/>
              </a:rPr>
              <a:t>- </a:t>
            </a:r>
            <a:r>
              <a:rPr lang="en-US" sz="3200" b="1" dirty="0" smtClean="0">
                <a:latin typeface="AGaramondPro-Regular"/>
              </a:rPr>
              <a:t>The </a:t>
            </a:r>
            <a:r>
              <a:rPr lang="en-US" sz="3200" b="1" dirty="0">
                <a:latin typeface="AGaramondPro-Regular"/>
              </a:rPr>
              <a:t>serum ferritin is normal or raised</a:t>
            </a:r>
            <a:endParaRPr lang="ar-IQ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12620" y="387932"/>
            <a:ext cx="56539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Characteristic features:</a:t>
            </a:r>
            <a:endParaRPr lang="ar-IQ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52400" y="138551"/>
            <a:ext cx="6816436" cy="1205345"/>
          </a:xfrm>
          <a:prstGeom prst="horizontalScroll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228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011382" y="96973"/>
            <a:ext cx="4087091" cy="986640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3" name="TextBox 2"/>
          <p:cNvSpPr txBox="1"/>
          <p:nvPr/>
        </p:nvSpPr>
        <p:spPr>
          <a:xfrm>
            <a:off x="1454726" y="239419"/>
            <a:ext cx="320040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3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9547" y="1200405"/>
            <a:ext cx="1009303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GaramondPro-Regular"/>
              </a:rPr>
              <a:t>1- Define microcytic anemia and give differential diagnosis of microcytosis.</a:t>
            </a:r>
          </a:p>
          <a:p>
            <a:r>
              <a:rPr lang="en-US" sz="2800" dirty="0" smtClean="0">
                <a:latin typeface="AGaramondPro-Regular"/>
              </a:rPr>
              <a:t>2- Iron deficiency anemia:</a:t>
            </a:r>
          </a:p>
          <a:p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sz="2400" dirty="0" smtClean="0"/>
              <a:t>discuss the normal regulation of iron absorption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identify the pathogenesis of iron deficiency anemia and the underlying causes.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clinical features of iron deficiency.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laboratory findings in such case.</a:t>
            </a:r>
          </a:p>
          <a:p>
            <a:r>
              <a:rPr lang="en-US" sz="2800" dirty="0" smtClean="0"/>
              <a:t>3- Define anemia of chronic disorders, the underlying causes and the pathogenesis of this anemia.</a:t>
            </a:r>
          </a:p>
          <a:p>
            <a:r>
              <a:rPr lang="en-US" sz="2800" dirty="0" smtClean="0"/>
              <a:t>4- </a:t>
            </a:r>
            <a:r>
              <a:rPr lang="en-US" sz="2800" dirty="0" err="1" smtClean="0"/>
              <a:t>Sideroblastic</a:t>
            </a:r>
            <a:r>
              <a:rPr lang="en-US" sz="2800" dirty="0" smtClean="0"/>
              <a:t> anemia: its classification and its pathogenesis.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3120191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67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364" y="1533057"/>
            <a:ext cx="6705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00"/>
                </a:solidFill>
                <a:latin typeface="AGaramondPro-Regular"/>
              </a:rPr>
              <a:t>- This </a:t>
            </a:r>
            <a:r>
              <a:rPr lang="en-US" sz="2800" b="1" dirty="0">
                <a:solidFill>
                  <a:srgbClr val="000000"/>
                </a:solidFill>
                <a:latin typeface="AGaramondPro-Regular"/>
              </a:rPr>
              <a:t>is a refractory </a:t>
            </a:r>
            <a:r>
              <a:rPr lang="en-US" sz="2800" b="1" dirty="0" err="1">
                <a:solidFill>
                  <a:srgbClr val="000000"/>
                </a:solidFill>
                <a:latin typeface="AGaramondPro-Regular"/>
              </a:rPr>
              <a:t>anaemia</a:t>
            </a:r>
            <a:r>
              <a:rPr lang="en-US" sz="2800" b="1" dirty="0">
                <a:solidFill>
                  <a:srgbClr val="000000"/>
                </a:solidFill>
                <a:latin typeface="AGaramondPro-Regular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AGaramondPro-Regular"/>
              </a:rPr>
              <a:t>defined </a:t>
            </a:r>
            <a:r>
              <a:rPr lang="en-US" sz="2800" b="1" dirty="0">
                <a:solidFill>
                  <a:srgbClr val="000000"/>
                </a:solidFill>
                <a:latin typeface="AGaramondPro-Regular"/>
              </a:rPr>
              <a:t>by the </a:t>
            </a:r>
            <a:r>
              <a:rPr lang="en-US" sz="2800" b="1" dirty="0" smtClean="0">
                <a:solidFill>
                  <a:srgbClr val="000000"/>
                </a:solidFill>
                <a:latin typeface="AGaramondPro-Regular"/>
              </a:rPr>
              <a:t>presence of </a:t>
            </a:r>
            <a:r>
              <a:rPr lang="en-US" sz="2800" b="1" dirty="0">
                <a:solidFill>
                  <a:srgbClr val="000000"/>
                </a:solidFill>
                <a:latin typeface="AGaramondPro-Regular"/>
              </a:rPr>
              <a:t>many pathological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ramondPro-Regular"/>
              </a:rPr>
              <a:t>ring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ramondPro-Regular"/>
              </a:rPr>
              <a:t>sideroblasts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ramondPro-Regular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AGaramondPro-Regular"/>
              </a:rPr>
              <a:t>in the bone</a:t>
            </a:r>
          </a:p>
          <a:p>
            <a:pPr algn="just"/>
            <a:r>
              <a:rPr lang="en-US" sz="2800" b="1" dirty="0" smtClean="0">
                <a:solidFill>
                  <a:srgbClr val="000000"/>
                </a:solidFill>
                <a:latin typeface="AGaramondPro-Regular"/>
              </a:rPr>
              <a:t>marrow. </a:t>
            </a:r>
          </a:p>
          <a:p>
            <a:pPr algn="just"/>
            <a:r>
              <a:rPr lang="en-US" sz="2800" b="1" dirty="0" smtClean="0">
                <a:solidFill>
                  <a:srgbClr val="000000"/>
                </a:solidFill>
                <a:latin typeface="AGaramondPro-Regular"/>
              </a:rPr>
              <a:t>- These </a:t>
            </a:r>
            <a:r>
              <a:rPr lang="en-US" sz="2800" b="1" dirty="0">
                <a:solidFill>
                  <a:srgbClr val="000000"/>
                </a:solidFill>
                <a:latin typeface="AGaramondPro-Regular"/>
              </a:rPr>
              <a:t>are abnormal </a:t>
            </a:r>
            <a:r>
              <a:rPr lang="en-US" sz="2800" b="1" dirty="0" smtClean="0">
                <a:solidFill>
                  <a:srgbClr val="000000"/>
                </a:solidFill>
                <a:latin typeface="AGaramondPro-Regular"/>
              </a:rPr>
              <a:t>erythroblasts containing </a:t>
            </a:r>
            <a:r>
              <a:rPr lang="en-US" sz="2800" b="1" dirty="0">
                <a:solidFill>
                  <a:srgbClr val="000000"/>
                </a:solidFill>
                <a:latin typeface="AGaramondPro-Regular"/>
              </a:rPr>
              <a:t>numerous iron granules </a:t>
            </a:r>
            <a:r>
              <a:rPr lang="en-US" sz="2800" b="1" dirty="0" smtClean="0">
                <a:solidFill>
                  <a:srgbClr val="000000"/>
                </a:solidFill>
                <a:latin typeface="AGaramondPro-Regular"/>
              </a:rPr>
              <a:t>arranged in </a:t>
            </a:r>
            <a:r>
              <a:rPr lang="en-US" sz="2800" b="1" dirty="0">
                <a:solidFill>
                  <a:srgbClr val="000000"/>
                </a:solidFill>
                <a:latin typeface="AGaramondPro-Regular"/>
              </a:rPr>
              <a:t>a ring or collar around the nucleus instead </a:t>
            </a:r>
            <a:r>
              <a:rPr lang="en-US" sz="2800" b="1" dirty="0" smtClean="0">
                <a:solidFill>
                  <a:srgbClr val="000000"/>
                </a:solidFill>
                <a:latin typeface="AGaramondPro-Regular"/>
              </a:rPr>
              <a:t>of the </a:t>
            </a:r>
            <a:r>
              <a:rPr lang="en-US" sz="2800" b="1" dirty="0">
                <a:solidFill>
                  <a:srgbClr val="000000"/>
                </a:solidFill>
                <a:latin typeface="AGaramondPro-Regular"/>
              </a:rPr>
              <a:t>few randomly distributed iron granules </a:t>
            </a:r>
            <a:r>
              <a:rPr lang="en-US" sz="2800" b="1" dirty="0" smtClean="0">
                <a:solidFill>
                  <a:srgbClr val="000000"/>
                </a:solidFill>
                <a:latin typeface="AGaramondPro-Regular"/>
              </a:rPr>
              <a:t>seen when </a:t>
            </a:r>
            <a:r>
              <a:rPr lang="en-US" sz="2800" b="1" dirty="0">
                <a:solidFill>
                  <a:srgbClr val="000000"/>
                </a:solidFill>
                <a:latin typeface="AGaramondPro-Regular"/>
              </a:rPr>
              <a:t>normal erythroblasts are stained for iron</a:t>
            </a:r>
            <a:r>
              <a:rPr lang="en-US" sz="2800" b="1" dirty="0" smtClean="0">
                <a:solidFill>
                  <a:srgbClr val="000000"/>
                </a:solidFill>
                <a:latin typeface="AGaramondPro-Regular"/>
              </a:rPr>
              <a:t>.</a:t>
            </a:r>
            <a:endParaRPr lang="en-US" sz="2800" b="1" dirty="0">
              <a:solidFill>
                <a:srgbClr val="000000"/>
              </a:solidFill>
              <a:latin typeface="AGaramondPro-Regula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475" y="2277033"/>
            <a:ext cx="3667269" cy="40683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2620" y="387932"/>
            <a:ext cx="56539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</a:rPr>
              <a:t>Sideroblastic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anemia:</a:t>
            </a:r>
            <a:endParaRPr lang="ar-IQ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52400" y="138551"/>
            <a:ext cx="5638800" cy="1205345"/>
          </a:xfrm>
          <a:prstGeom prst="horizontalScroll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786255" y="5320145"/>
            <a:ext cx="318654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8991600" y="3685310"/>
            <a:ext cx="484916" cy="2770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520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2620" y="387932"/>
            <a:ext cx="461356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Classification:</a:t>
            </a:r>
            <a:endParaRPr lang="ar-IQ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52400" y="138551"/>
            <a:ext cx="3906982" cy="1205345"/>
          </a:xfrm>
          <a:prstGeom prst="horizontalScroll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2" name="Rounded Rectangle 1"/>
          <p:cNvSpPr/>
          <p:nvPr/>
        </p:nvSpPr>
        <p:spPr>
          <a:xfrm>
            <a:off x="1108364" y="2854036"/>
            <a:ext cx="2743200" cy="942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err="1" smtClean="0"/>
              <a:t>Sideroblastic</a:t>
            </a:r>
            <a:r>
              <a:rPr lang="en-US" dirty="0" smtClean="0"/>
              <a:t> anemia</a:t>
            </a:r>
            <a:endParaRPr lang="ar-IQ" dirty="0"/>
          </a:p>
        </p:txBody>
      </p:sp>
      <p:sp>
        <p:nvSpPr>
          <p:cNvPr id="7" name="Left-Up Arrow 6"/>
          <p:cNvSpPr/>
          <p:nvPr/>
        </p:nvSpPr>
        <p:spPr>
          <a:xfrm rot="8656467">
            <a:off x="4009296" y="2691880"/>
            <a:ext cx="1536865" cy="1714245"/>
          </a:xfrm>
          <a:prstGeom prst="leftUpArrow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8" name="Rounded Rectangle 7"/>
          <p:cNvSpPr/>
          <p:nvPr/>
        </p:nvSpPr>
        <p:spPr>
          <a:xfrm>
            <a:off x="5541814" y="1995055"/>
            <a:ext cx="2978728" cy="858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/>
              <a:t>Hereditary</a:t>
            </a:r>
            <a:r>
              <a:rPr lang="en-US" dirty="0" smtClean="0"/>
              <a:t> </a:t>
            </a:r>
            <a:endParaRPr lang="ar-IQ" dirty="0"/>
          </a:p>
        </p:txBody>
      </p:sp>
      <p:sp>
        <p:nvSpPr>
          <p:cNvPr id="9" name="Rounded Rectangle 8"/>
          <p:cNvSpPr/>
          <p:nvPr/>
        </p:nvSpPr>
        <p:spPr>
          <a:xfrm>
            <a:off x="5555667" y="4073240"/>
            <a:ext cx="2978728" cy="858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/>
              <a:t>Acquired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70213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620" y="387932"/>
            <a:ext cx="34082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Pathogenesis:</a:t>
            </a:r>
            <a:endParaRPr lang="ar-IQ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52400" y="138551"/>
            <a:ext cx="3906982" cy="1205345"/>
          </a:xfrm>
          <a:prstGeom prst="horizontalScroll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20" y="1593277"/>
            <a:ext cx="954578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4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65564"/>
            <a:ext cx="10598727" cy="49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72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18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9547" y="1200405"/>
            <a:ext cx="88738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AGaramondPro-Regular"/>
              </a:rPr>
              <a:t>Microcytic hypochromic </a:t>
            </a:r>
            <a:r>
              <a:rPr lang="en-US" sz="2800" dirty="0" err="1" smtClean="0">
                <a:latin typeface="AGaramondPro-Regular"/>
              </a:rPr>
              <a:t>anaemia</a:t>
            </a:r>
            <a:r>
              <a:rPr lang="en-US" sz="2800" dirty="0" smtClean="0">
                <a:latin typeface="AGaramondPro-Regular"/>
              </a:rPr>
              <a:t> is a morphological description of a type of anemia in </a:t>
            </a:r>
            <a:r>
              <a:rPr lang="en-US" sz="2800" dirty="0">
                <a:latin typeface="AGaramondPro-Regular"/>
              </a:rPr>
              <a:t>which the two red </a:t>
            </a:r>
            <a:r>
              <a:rPr lang="en-US" sz="2800" dirty="0" smtClean="0">
                <a:latin typeface="AGaramondPro-Regular"/>
              </a:rPr>
              <a:t>cell indices</a:t>
            </a:r>
            <a:r>
              <a:rPr lang="en-US" sz="2800" dirty="0">
                <a:latin typeface="AGaramondPro-Regular"/>
              </a:rPr>
              <a:t>, mean corpuscular volume (MCV) </a:t>
            </a:r>
            <a:r>
              <a:rPr lang="en-US" sz="2800" dirty="0" smtClean="0">
                <a:latin typeface="AGaramondPro-Regular"/>
              </a:rPr>
              <a:t>and mean </a:t>
            </a:r>
            <a:r>
              <a:rPr lang="en-US" sz="2800" dirty="0">
                <a:latin typeface="AGaramondPro-Regular"/>
              </a:rPr>
              <a:t>corpuscular </a:t>
            </a:r>
            <a:r>
              <a:rPr lang="en-US" sz="2800" dirty="0" err="1">
                <a:latin typeface="AGaramondPro-Regular"/>
              </a:rPr>
              <a:t>haemoglobin</a:t>
            </a:r>
            <a:r>
              <a:rPr lang="en-US" sz="2800" dirty="0">
                <a:latin typeface="AGaramondPro-Regular"/>
              </a:rPr>
              <a:t> (MCH), </a:t>
            </a:r>
            <a:r>
              <a:rPr lang="en-US" sz="2800" dirty="0" smtClean="0">
                <a:latin typeface="AGaramondPro-Regular"/>
              </a:rPr>
              <a:t>are reduced </a:t>
            </a:r>
            <a:r>
              <a:rPr lang="en-US" sz="2800" dirty="0">
                <a:latin typeface="AGaramondPro-Regular"/>
              </a:rPr>
              <a:t>and the blood </a:t>
            </a:r>
            <a:r>
              <a:rPr lang="en-US" sz="2800" dirty="0" smtClean="0">
                <a:latin typeface="AGaramondPro-Regular"/>
              </a:rPr>
              <a:t>film </a:t>
            </a:r>
            <a:r>
              <a:rPr lang="en-US" sz="2800" dirty="0">
                <a:latin typeface="AGaramondPro-Regular"/>
              </a:rPr>
              <a:t>shows small (</a:t>
            </a:r>
            <a:r>
              <a:rPr lang="en-US" sz="2800" dirty="0" smtClean="0">
                <a:latin typeface="AGaramondPro-Regular"/>
              </a:rPr>
              <a:t>microcytic) and </a:t>
            </a:r>
            <a:r>
              <a:rPr lang="en-US" sz="2800" dirty="0">
                <a:latin typeface="AGaramondPro-Regular"/>
              </a:rPr>
              <a:t>pale (hypochromic) red </a:t>
            </a:r>
            <a:r>
              <a:rPr lang="en-US" sz="2800" dirty="0" smtClean="0">
                <a:latin typeface="AGaramondPro-Regular"/>
              </a:rPr>
              <a:t>cells. </a:t>
            </a:r>
            <a:endParaRPr lang="ar-IQ" sz="2800" dirty="0"/>
          </a:p>
        </p:txBody>
      </p:sp>
      <p:sp>
        <p:nvSpPr>
          <p:cNvPr id="5" name="Horizontal Scroll 4"/>
          <p:cNvSpPr/>
          <p:nvPr/>
        </p:nvSpPr>
        <p:spPr>
          <a:xfrm>
            <a:off x="1011382" y="96973"/>
            <a:ext cx="4087091" cy="986640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6" name="TextBox 5"/>
          <p:cNvSpPr txBox="1"/>
          <p:nvPr/>
        </p:nvSpPr>
        <p:spPr>
          <a:xfrm>
            <a:off x="1454726" y="239419"/>
            <a:ext cx="320040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Definition:</a:t>
            </a:r>
            <a:endParaRPr lang="ar-IQ" sz="3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8987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35526" y="374064"/>
            <a:ext cx="7453745" cy="986640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4" name="TextBox 3"/>
          <p:cNvSpPr txBox="1"/>
          <p:nvPr/>
        </p:nvSpPr>
        <p:spPr>
          <a:xfrm>
            <a:off x="678871" y="544219"/>
            <a:ext cx="583666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Differential diagnosis:</a:t>
            </a:r>
            <a:endParaRPr lang="ar-IQ" sz="3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55" y="1805834"/>
            <a:ext cx="7938654" cy="433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40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81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2619" y="277090"/>
            <a:ext cx="78139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u="sng" dirty="0" smtClean="0"/>
              <a:t>The regulation of iron absorption   </a:t>
            </a:r>
            <a:endParaRPr lang="ar-IQ" sz="28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1482435"/>
            <a:ext cx="7855527" cy="490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76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51708"/>
            <a:ext cx="9520670" cy="51816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2619" y="277090"/>
            <a:ext cx="80910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u="sng" dirty="0" smtClean="0"/>
              <a:t>Pathogenesis of iron  deficiency anemia:</a:t>
            </a:r>
            <a:endParaRPr lang="ar-IQ" sz="2800" b="1" u="sng" dirty="0"/>
          </a:p>
        </p:txBody>
      </p:sp>
    </p:spTree>
    <p:extLst>
      <p:ext uri="{BB962C8B-B14F-4D97-AF65-F5344CB8AC3E}">
        <p14:creationId xmlns:p14="http://schemas.microsoft.com/office/powerpoint/2010/main" val="3135316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619" y="221672"/>
            <a:ext cx="78139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Causes of Iron deficiency:  </a:t>
            </a:r>
            <a:endParaRPr lang="ar-IQ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041973"/>
            <a:ext cx="6871855" cy="549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26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619" y="221672"/>
            <a:ext cx="781396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Clinical features of Iron deficiency:  </a:t>
            </a:r>
            <a:endParaRPr lang="ar-IQ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419" y="1083483"/>
            <a:ext cx="2670580" cy="2172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435" y="1083483"/>
            <a:ext cx="2770165" cy="2172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345" y="3532852"/>
            <a:ext cx="2770165" cy="3143250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152399" y="-27710"/>
            <a:ext cx="9005457" cy="1205345"/>
          </a:xfrm>
          <a:prstGeom prst="horizontalScroll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2314563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5753</TotalTime>
  <Words>443</Words>
  <Application>Microsoft Office PowerPoint</Application>
  <PresentationFormat>Widescreen</PresentationFormat>
  <Paragraphs>71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AGaramondPro-Bold</vt:lpstr>
      <vt:lpstr>AGaramondPro-Regular</vt:lpstr>
      <vt:lpstr>Arial</vt:lpstr>
      <vt:lpstr>Calibri</vt:lpstr>
      <vt:lpstr>Swiss721BT-Bold</vt:lpstr>
      <vt:lpstr>Swiss721BT-BoldItalic</vt:lpstr>
      <vt:lpstr>SymbolNew-Medium</vt:lpstr>
      <vt:lpstr>Tahoma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allaith</dc:creator>
  <cp:lastModifiedBy>allaith</cp:lastModifiedBy>
  <cp:revision>47</cp:revision>
  <dcterms:created xsi:type="dcterms:W3CDTF">2020-11-03T05:03:23Z</dcterms:created>
  <dcterms:modified xsi:type="dcterms:W3CDTF">2021-02-28T16:35:07Z</dcterms:modified>
</cp:coreProperties>
</file>